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124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443992"/>
            <a:ext cx="904494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u="heavy" spc="-5" dirty="0">
                <a:latin typeface="Arial"/>
                <a:cs typeface="Arial"/>
              </a:rPr>
              <a:t>Connectivity Comparisons between Kingston and comparator cities, other Canadian </a:t>
            </a:r>
            <a:r>
              <a:rPr sz="1400" b="1" u="heavy" dirty="0">
                <a:latin typeface="Arial"/>
                <a:cs typeface="Arial"/>
              </a:rPr>
              <a:t>cities </a:t>
            </a:r>
            <a:r>
              <a:rPr sz="1400" b="1" u="heavy" spc="-5" dirty="0">
                <a:latin typeface="Arial"/>
                <a:cs typeface="Arial"/>
              </a:rPr>
              <a:t>and </a:t>
            </a:r>
            <a:r>
              <a:rPr sz="1400" b="1" u="heavy" dirty="0">
                <a:latin typeface="Arial"/>
                <a:cs typeface="Arial"/>
              </a:rPr>
              <a:t>world</a:t>
            </a:r>
            <a:r>
              <a:rPr sz="1400" b="1" u="heavy" spc="120" dirty="0">
                <a:latin typeface="Arial"/>
                <a:cs typeface="Arial"/>
              </a:rPr>
              <a:t> </a:t>
            </a:r>
            <a:r>
              <a:rPr sz="1400" b="1" u="heavy" spc="-5" dirty="0">
                <a:latin typeface="Arial"/>
                <a:cs typeface="Arial"/>
              </a:rPr>
              <a:t>cities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5572" y="819911"/>
          <a:ext cx="9157715" cy="728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13327"/>
                <a:gridCol w="2800223"/>
                <a:gridCol w="1714753"/>
                <a:gridCol w="629412"/>
              </a:tblGrid>
              <a:tr h="181610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City and</a:t>
                      </a:r>
                      <a:r>
                        <a:rPr sz="12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population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Lanes X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major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water body (1</a:t>
                      </a:r>
                      <a:r>
                        <a:rPr sz="12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way)*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Population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per</a:t>
                      </a:r>
                      <a:r>
                        <a:rPr sz="12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lane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Rank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Kingston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(CMA):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159,561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(current)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39,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90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5 (with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401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expansion)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12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6 (with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401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expansion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200" spc="-7" baseline="38194" dirty="0">
                          <a:latin typeface="Arial"/>
                          <a:cs typeface="Arial"/>
                        </a:rPr>
                        <a:t>rd</a:t>
                      </a:r>
                      <a:r>
                        <a:rPr sz="1200" spc="172" baseline="3819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Crossing)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26,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93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44500" y="1870202"/>
            <a:ext cx="134683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u="heavy" spc="-5" dirty="0">
                <a:latin typeface="Arial"/>
                <a:cs typeface="Arial"/>
              </a:rPr>
              <a:t>Comparator</a:t>
            </a:r>
            <a:r>
              <a:rPr sz="1200" b="1" u="heavy" spc="-65" dirty="0">
                <a:latin typeface="Arial"/>
                <a:cs typeface="Arial"/>
              </a:rPr>
              <a:t> </a:t>
            </a:r>
            <a:r>
              <a:rPr sz="1200" b="1" u="heavy" dirty="0">
                <a:latin typeface="Arial"/>
                <a:cs typeface="Arial"/>
              </a:rPr>
              <a:t>Cities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85572" y="2210053"/>
          <a:ext cx="9157715" cy="5444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13327"/>
                <a:gridCol w="2800223"/>
                <a:gridCol w="1714753"/>
                <a:gridCol w="629412"/>
              </a:tblGrid>
              <a:tr h="181356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City and</a:t>
                      </a:r>
                      <a:r>
                        <a:rPr sz="12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population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Lanes X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major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water body (1</a:t>
                      </a:r>
                      <a:r>
                        <a:rPr sz="120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way)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Population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per</a:t>
                      </a:r>
                      <a:r>
                        <a:rPr sz="12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lane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Rank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Sarnia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Port Huron: 72,366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29,168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2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101,534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33,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44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737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Ottawa/Gatineau (CMA): 1,323,783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8030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9.5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(.5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road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diet)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139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345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44500" y="2749930"/>
            <a:ext cx="7783195" cy="523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latin typeface="Arial"/>
                <a:cs typeface="Arial"/>
              </a:rPr>
              <a:t>London, Guelph, Barrie, </a:t>
            </a:r>
            <a:r>
              <a:rPr sz="1200" dirty="0">
                <a:latin typeface="Arial"/>
                <a:cs typeface="Arial"/>
              </a:rPr>
              <a:t>Waterloo, </a:t>
            </a:r>
            <a:r>
              <a:rPr sz="1200" spc="-5" dirty="0">
                <a:latin typeface="Arial"/>
                <a:cs typeface="Arial"/>
              </a:rPr>
              <a:t>Belleville, Brockville, Oshawa, Peterborough </a:t>
            </a:r>
            <a:r>
              <a:rPr sz="1200" dirty="0">
                <a:latin typeface="Arial"/>
                <a:cs typeface="Arial"/>
              </a:rPr>
              <a:t>= </a:t>
            </a:r>
            <a:r>
              <a:rPr sz="1200" spc="-5" dirty="0">
                <a:latin typeface="Arial"/>
                <a:cs typeface="Arial"/>
              </a:rPr>
              <a:t>no major </a:t>
            </a:r>
            <a:r>
              <a:rPr sz="1200" dirty="0">
                <a:latin typeface="Arial"/>
                <a:cs typeface="Arial"/>
              </a:rPr>
              <a:t>bodies </a:t>
            </a:r>
            <a:r>
              <a:rPr sz="1200" spc="-5" dirty="0">
                <a:latin typeface="Arial"/>
                <a:cs typeface="Arial"/>
              </a:rPr>
              <a:t>of water </a:t>
            </a:r>
            <a:r>
              <a:rPr sz="1200" dirty="0">
                <a:latin typeface="Arial"/>
                <a:cs typeface="Arial"/>
              </a:rPr>
              <a:t>to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cross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u="heavy" dirty="0">
                <a:latin typeface="Arial"/>
                <a:cs typeface="Arial"/>
              </a:rPr>
              <a:t>Other Canadian</a:t>
            </a:r>
            <a:r>
              <a:rPr sz="1200" b="1" u="heavy" spc="-100" dirty="0">
                <a:latin typeface="Arial"/>
                <a:cs typeface="Arial"/>
              </a:rPr>
              <a:t> </a:t>
            </a:r>
            <a:r>
              <a:rPr sz="1200" b="1" u="heavy" spc="-5" dirty="0">
                <a:latin typeface="Arial"/>
                <a:cs typeface="Arial"/>
              </a:rPr>
              <a:t>Cities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85572" y="3417442"/>
          <a:ext cx="9157715" cy="10899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13327"/>
                <a:gridCol w="2800223"/>
                <a:gridCol w="1714753"/>
                <a:gridCol w="629412"/>
              </a:tblGrid>
              <a:tr h="181356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City and</a:t>
                      </a:r>
                      <a:r>
                        <a:rPr sz="12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population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Lanes X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major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water body (1</a:t>
                      </a:r>
                      <a:r>
                        <a:rPr sz="120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way)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Population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per</a:t>
                      </a:r>
                      <a:r>
                        <a:rPr sz="12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lane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Rank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879">
                <a:tc>
                  <a:txBody>
                    <a:bodyPr/>
                    <a:lstStyle/>
                    <a:p>
                      <a:pPr marL="65405">
                        <a:lnSpc>
                          <a:spcPts val="135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Vancouver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+ North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Van: 603,502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85,395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 688,897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4.5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5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153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088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5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Richmond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Delta: 218,307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99,863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319,170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106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390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Calgary: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1,160,000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35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33,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42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Edmonton: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932,546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22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42,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88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609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Halifax +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Dartmouth: 403,131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67,573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470,704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3.5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134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486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44500" y="4831969"/>
            <a:ext cx="176276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u="heavy" spc="-5" dirty="0">
                <a:latin typeface="Arial"/>
                <a:cs typeface="Arial"/>
              </a:rPr>
              <a:t>Successful </a:t>
            </a:r>
            <a:r>
              <a:rPr sz="1200" b="1" u="heavy" dirty="0">
                <a:latin typeface="Arial"/>
                <a:cs typeface="Arial"/>
              </a:rPr>
              <a:t>World</a:t>
            </a:r>
            <a:r>
              <a:rPr sz="1200" b="1" u="heavy" spc="-40" dirty="0">
                <a:latin typeface="Arial"/>
                <a:cs typeface="Arial"/>
              </a:rPr>
              <a:t> </a:t>
            </a:r>
            <a:r>
              <a:rPr sz="1200" b="1" u="heavy" spc="-5" dirty="0">
                <a:latin typeface="Arial"/>
                <a:cs typeface="Arial"/>
              </a:rPr>
              <a:t>Cities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85572" y="5171821"/>
          <a:ext cx="9157715" cy="16340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13327"/>
                <a:gridCol w="2800223"/>
                <a:gridCol w="1714753"/>
                <a:gridCol w="629412"/>
              </a:tblGrid>
              <a:tr h="181356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City and</a:t>
                      </a:r>
                      <a:r>
                        <a:rPr sz="12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population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Lanes X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major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water body (1</a:t>
                      </a:r>
                      <a:r>
                        <a:rPr sz="120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way)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Population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per</a:t>
                      </a:r>
                      <a:r>
                        <a:rPr sz="12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lane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Rank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Washington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DC:</a:t>
                      </a:r>
                      <a:r>
                        <a:rPr sz="1200" spc="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672,228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20.5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32,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91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DC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Arlington: 672,228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226,908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2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899,136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59,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42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Manhattan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Brooklyn: 1,636,000+2,472,000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2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4,108,000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647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London UK:</a:t>
                      </a:r>
                      <a:r>
                        <a:rPr sz="1200" spc="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8,674,000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20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433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700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3261">
                <a:tc>
                  <a:txBody>
                    <a:bodyPr/>
                    <a:lstStyle/>
                    <a:p>
                      <a:pPr marL="65405">
                        <a:lnSpc>
                          <a:spcPts val="136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Paris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France:</a:t>
                      </a:r>
                      <a:r>
                        <a:rPr sz="12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2,241,346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36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6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62,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59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6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6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Rome:2,877,215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40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71,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30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05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  <a:tabLst>
                          <a:tab pos="1894205" algn="l"/>
                        </a:tabLst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Seoul: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 10,000,000 metro	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(22M</a:t>
                      </a:r>
                      <a:r>
                        <a:rPr sz="12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greater)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72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138,888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(305,555)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11</a:t>
                      </a:r>
                      <a:r>
                        <a:rPr sz="12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(16)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marL="65405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Cairo: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 9,500,000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39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6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243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589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6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34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444500" y="6783019"/>
            <a:ext cx="8705215" cy="41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0000"/>
              </a:lnSpc>
            </a:pPr>
            <a:r>
              <a:rPr sz="1200" spc="-5" dirty="0">
                <a:latin typeface="Arial"/>
                <a:cs typeface="Arial"/>
              </a:rPr>
              <a:t>* Omitting smaller Kingston owned bridges: Abby Dawn </a:t>
            </a:r>
            <a:r>
              <a:rPr sz="1200" dirty="0">
                <a:latin typeface="Arial"/>
                <a:cs typeface="Arial"/>
              </a:rPr>
              <a:t>Rd, Bath </a:t>
            </a:r>
            <a:r>
              <a:rPr sz="1200" spc="-5" dirty="0">
                <a:latin typeface="Arial"/>
                <a:cs typeface="Arial"/>
              </a:rPr>
              <a:t>Rd </a:t>
            </a:r>
            <a:r>
              <a:rPr sz="1200" dirty="0">
                <a:latin typeface="Arial"/>
                <a:cs typeface="Arial"/>
              </a:rPr>
              <a:t>(4), </a:t>
            </a:r>
            <a:r>
              <a:rPr sz="1200" spc="-5" dirty="0">
                <a:latin typeface="Arial"/>
                <a:cs typeface="Arial"/>
              </a:rPr>
              <a:t>Centennial Dr, Front </a:t>
            </a:r>
            <a:r>
              <a:rPr sz="1200" dirty="0">
                <a:latin typeface="Arial"/>
                <a:cs typeface="Arial"/>
              </a:rPr>
              <a:t>Rd, </a:t>
            </a:r>
            <a:r>
              <a:rPr sz="1200" spc="-5" dirty="0">
                <a:latin typeface="Arial"/>
                <a:cs typeface="Arial"/>
              </a:rPr>
              <a:t>Highway 2 </a:t>
            </a:r>
            <a:r>
              <a:rPr sz="1200" dirty="0">
                <a:latin typeface="Arial"/>
                <a:cs typeface="Arial"/>
              </a:rPr>
              <a:t>(2), </a:t>
            </a:r>
            <a:r>
              <a:rPr sz="1200" spc="-5" dirty="0">
                <a:latin typeface="Arial"/>
                <a:cs typeface="Arial"/>
              </a:rPr>
              <a:t>Princess </a:t>
            </a:r>
            <a:r>
              <a:rPr sz="1200" dirty="0">
                <a:latin typeface="Arial"/>
                <a:cs typeface="Arial"/>
              </a:rPr>
              <a:t>St </a:t>
            </a:r>
            <a:r>
              <a:rPr sz="1200" spc="-5" dirty="0">
                <a:latin typeface="Arial"/>
                <a:cs typeface="Arial"/>
              </a:rPr>
              <a:t>(3),  Malabar Dr, John Counter (soon to be </a:t>
            </a:r>
            <a:r>
              <a:rPr sz="1200" dirty="0">
                <a:latin typeface="Arial"/>
                <a:cs typeface="Arial"/>
              </a:rPr>
              <a:t>2), </a:t>
            </a:r>
            <a:r>
              <a:rPr sz="1200" spc="-5" dirty="0">
                <a:latin typeface="Arial"/>
                <a:cs typeface="Arial"/>
              </a:rPr>
              <a:t>Taylor kid </a:t>
            </a:r>
            <a:r>
              <a:rPr sz="1200" dirty="0">
                <a:latin typeface="Arial"/>
                <a:cs typeface="Arial"/>
              </a:rPr>
              <a:t>(2), and </a:t>
            </a:r>
            <a:r>
              <a:rPr sz="1200" spc="-5" dirty="0">
                <a:latin typeface="Arial"/>
                <a:cs typeface="Arial"/>
              </a:rPr>
              <a:t>Gardiners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Rd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553998"/>
          </a:xfrm>
        </p:spPr>
        <p:txBody>
          <a:bodyPr/>
          <a:lstStyle/>
          <a:p>
            <a:pPr algn="ctr"/>
            <a:r>
              <a:rPr lang="en-US" sz="3600" dirty="0" smtClean="0">
                <a:latin typeface="Arial Black" panose="020B0A04020102020204" pitchFamily="34" charset="0"/>
              </a:rPr>
              <a:t>Connectivity conclusions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1" y="1371600"/>
            <a:ext cx="95250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Connectivity in terms of population per lane over a major body of water shows: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Kingston will become more connected with the expansion of the 401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With comparator cities of Sarnia and Ottawa, Kingston is in 2</a:t>
            </a:r>
            <a:r>
              <a:rPr lang="en-US" sz="2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place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We will get into first place with the expansion of the 401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Compared to other Canadian cities outside Ontario with a major body of water to cross, Kingston is in 2</a:t>
            </a:r>
            <a:r>
              <a:rPr lang="en-US" sz="2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place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We will get into first place with the expansion of the 401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 this data set Kingston is currently 4</a:t>
            </a:r>
            <a:r>
              <a:rPr lang="en-US" sz="2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in interconnectivity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We will get into first place with the expansion of the 401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Kingston will get into the number one spot without spending any money.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Kingston is already one of the most connected cities in the world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9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465</Words>
  <Application>Microsoft Office PowerPoint</Application>
  <PresentationFormat>Custom</PresentationFormat>
  <Paragraphs>109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Connectivity 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McLaren, Jeff</dc:creator>
  <cp:lastModifiedBy>McLaren, Jeff</cp:lastModifiedBy>
  <cp:revision>3</cp:revision>
  <dcterms:created xsi:type="dcterms:W3CDTF">2017-06-12T11:09:31Z</dcterms:created>
  <dcterms:modified xsi:type="dcterms:W3CDTF">2017-06-13T12:19:20Z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2017-06-12T00:00:00Z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2017-06-12T00:00:00Z</vt:filetime>
  </property>
</Properties>
</file>